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0" r:id="rId3"/>
    <p:sldId id="279" r:id="rId4"/>
    <p:sldId id="273" r:id="rId5"/>
    <p:sldId id="269" r:id="rId6"/>
    <p:sldId id="271" r:id="rId7"/>
    <p:sldId id="281" r:id="rId8"/>
    <p:sldId id="270" r:id="rId9"/>
    <p:sldId id="282" r:id="rId10"/>
    <p:sldId id="275" r:id="rId11"/>
    <p:sldId id="274" r:id="rId12"/>
    <p:sldId id="280" r:id="rId13"/>
    <p:sldId id="276" r:id="rId14"/>
    <p:sldId id="277" r:id="rId15"/>
    <p:sldId id="278" r:id="rId16"/>
    <p:sldId id="266" r:id="rId17"/>
    <p:sldId id="267" r:id="rId18"/>
    <p:sldId id="268" r:id="rId19"/>
    <p:sldId id="283" r:id="rId2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kumimoji="1"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emf"/><Relationship Id="rId4" Type="http://schemas.openxmlformats.org/officeDocument/2006/relationships/oleObject" Target="../embeddings/Microsoft_Excel_97-2003_Worksheet1.xls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　　制作</a:t>
            </a:r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発表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6640" cy="1752600"/>
          </a:xfrm>
        </p:spPr>
        <p:txBody>
          <a:bodyPr/>
          <a:lstStyle/>
          <a:p>
            <a:pPr algn="r"/>
            <a:r>
              <a:rPr kumimoji="1" lang="en-US" altLang="ja-JP" dirty="0" smtClean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2021.5.14</a:t>
            </a:r>
          </a:p>
          <a:p>
            <a:pPr algn="r"/>
            <a:r>
              <a:rPr lang="ja-JP" altLang="en-US" dirty="0" smtClean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志村和樹</a:t>
            </a:r>
            <a:endParaRPr kumimoji="1" lang="ja-JP" altLang="en-US" dirty="0">
              <a:solidFill>
                <a:schemeClr val="tx1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027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511750" y="3501008"/>
            <a:ext cx="6252026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202011game\Desktop\MyUnityProjects\AnimalVillage\Recordings\image_005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3" t="34401" r="11745" b="31199"/>
          <a:stretch/>
        </p:blipFill>
        <p:spPr bwMode="auto">
          <a:xfrm>
            <a:off x="5076056" y="2338327"/>
            <a:ext cx="899652" cy="101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202011game\Desktop\MyUnityProjects\AnimalVillage\Recordings\image_006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65" t="35115" r="9169" b="29769"/>
          <a:stretch/>
        </p:blipFill>
        <p:spPr bwMode="auto">
          <a:xfrm>
            <a:off x="971600" y="2327776"/>
            <a:ext cx="958646" cy="103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84" t="74900" r="-1211" b="-808"/>
          <a:stretch/>
        </p:blipFill>
        <p:spPr bwMode="auto">
          <a:xfrm>
            <a:off x="7424274" y="2492896"/>
            <a:ext cx="1320996" cy="91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4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技術③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新キャラ生成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時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</a:t>
            </a:r>
            <a:r>
              <a:rPr lang="en-US" altLang="ja-JP" sz="3200" dirty="0" err="1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DOTween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による演出</a:t>
            </a:r>
            <a:endParaRPr lang="en-US" altLang="ja-JP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nima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576" y="2348880"/>
            <a:ext cx="7371871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7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技術④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新マップ生成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時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</a:t>
            </a:r>
            <a:r>
              <a:rPr lang="en-US" altLang="ja-JP" sz="3200" dirty="0" err="1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DOTween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による演出</a:t>
            </a:r>
            <a:endParaRPr lang="en-US" altLang="ja-JP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a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576" y="2348880"/>
            <a:ext cx="7371871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8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技術④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新マップ生成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時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</a:t>
            </a:r>
            <a:r>
              <a:rPr lang="en-US" altLang="ja-JP" sz="3200" dirty="0" err="1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DOTween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による演出</a:t>
            </a:r>
            <a:endParaRPr lang="en-US" altLang="ja-JP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144016" y="2471920"/>
            <a:ext cx="8892480" cy="424731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rgbClr val="4EC9B0"/>
                </a:solidFill>
                <a:latin typeface="Consolas"/>
              </a:rPr>
              <a:t>//</a:t>
            </a:r>
            <a:r>
              <a:rPr lang="ja-JP" altLang="en-US" dirty="0" smtClean="0">
                <a:solidFill>
                  <a:srgbClr val="4EC9B0"/>
                </a:solidFill>
                <a:latin typeface="Consolas"/>
              </a:rPr>
              <a:t>カメラ移動①</a:t>
            </a:r>
            <a:endParaRPr lang="en-US" altLang="ja-JP" dirty="0" smtClean="0">
              <a:solidFill>
                <a:srgbClr val="4EC9B0"/>
              </a:solidFill>
              <a:latin typeface="Consolas"/>
            </a:endParaRPr>
          </a:p>
          <a:p>
            <a:r>
              <a:rPr lang="en-US" altLang="ja-JP" dirty="0" smtClean="0">
                <a:solidFill>
                  <a:srgbClr val="4EC9B0"/>
                </a:solidFill>
                <a:latin typeface="Consolas"/>
              </a:rPr>
              <a:t>Sequence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ja-JP" dirty="0">
                <a:solidFill>
                  <a:srgbClr val="9CDCFE"/>
                </a:solidFill>
                <a:latin typeface="Consolas"/>
              </a:rPr>
              <a:t>cameraSequence_1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 = 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DOTween</a:t>
            </a:r>
            <a:r>
              <a:rPr lang="en-US" altLang="ja-JP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 err="1">
                <a:solidFill>
                  <a:srgbClr val="DCDCAA"/>
                </a:solidFill>
                <a:latin typeface="Consolas"/>
              </a:rPr>
              <a:t>Sequence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()</a:t>
            </a:r>
          </a:p>
          <a:p>
            <a:r>
              <a:rPr lang="en-US" altLang="ja-JP" dirty="0">
                <a:solidFill>
                  <a:srgbClr val="D4D4D4"/>
                </a:solidFill>
                <a:latin typeface="Consolas"/>
              </a:rPr>
              <a:t>    .</a:t>
            </a:r>
            <a:r>
              <a:rPr lang="en-US" altLang="ja-JP" dirty="0">
                <a:solidFill>
                  <a:srgbClr val="DCDCAA"/>
                </a:solidFill>
                <a:latin typeface="Consolas"/>
              </a:rPr>
              <a:t>Append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mainCamera</a:t>
            </a:r>
            <a:r>
              <a:rPr lang="en-US" altLang="ja-JP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transform</a:t>
            </a:r>
            <a:r>
              <a:rPr lang="en-US" altLang="ja-JP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 err="1">
                <a:solidFill>
                  <a:srgbClr val="DCDCAA"/>
                </a:solidFill>
                <a:latin typeface="Consolas"/>
              </a:rPr>
              <a:t>DOMove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mapPos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ja-JP" dirty="0">
                <a:solidFill>
                  <a:srgbClr val="B5CEA8"/>
                </a:solidFill>
                <a:latin typeface="Consolas"/>
              </a:rPr>
              <a:t>1f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));</a:t>
            </a:r>
          </a:p>
          <a:p>
            <a:r>
              <a:rPr lang="en-US" altLang="ja-JP" dirty="0" smtClean="0">
                <a:solidFill>
                  <a:srgbClr val="4EC9B0"/>
                </a:solidFill>
                <a:latin typeface="Consolas"/>
              </a:rPr>
              <a:t>//</a:t>
            </a:r>
            <a:r>
              <a:rPr lang="ja-JP" altLang="en-US" dirty="0" smtClean="0">
                <a:solidFill>
                  <a:srgbClr val="4EC9B0"/>
                </a:solidFill>
                <a:latin typeface="Consolas"/>
              </a:rPr>
              <a:t>マップ生成</a:t>
            </a:r>
            <a:endParaRPr lang="en-US" altLang="ja-JP" dirty="0" smtClean="0">
              <a:solidFill>
                <a:srgbClr val="4EC9B0"/>
              </a:solidFill>
              <a:latin typeface="Consolas"/>
            </a:endParaRPr>
          </a:p>
          <a:p>
            <a:r>
              <a:rPr lang="en-US" altLang="ja-JP" dirty="0" smtClean="0">
                <a:solidFill>
                  <a:srgbClr val="4EC9B0"/>
                </a:solidFill>
                <a:latin typeface="Consolas"/>
              </a:rPr>
              <a:t>Sequence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mapSequence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 = 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DOTween</a:t>
            </a:r>
            <a:r>
              <a:rPr lang="en-US" altLang="ja-JP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 err="1">
                <a:solidFill>
                  <a:srgbClr val="DCDCAA"/>
                </a:solidFill>
                <a:latin typeface="Consolas"/>
              </a:rPr>
              <a:t>Sequence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()</a:t>
            </a:r>
          </a:p>
          <a:p>
            <a:r>
              <a:rPr lang="en-US" altLang="ja-JP" dirty="0">
                <a:solidFill>
                  <a:srgbClr val="D4D4D4"/>
                </a:solidFill>
                <a:latin typeface="Consolas"/>
              </a:rPr>
              <a:t>    .</a:t>
            </a:r>
            <a:r>
              <a:rPr lang="en-US" altLang="ja-JP" dirty="0">
                <a:solidFill>
                  <a:srgbClr val="DCDCAA"/>
                </a:solidFill>
                <a:latin typeface="Consolas"/>
              </a:rPr>
              <a:t>Append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map</a:t>
            </a:r>
            <a:r>
              <a:rPr lang="en-US" altLang="ja-JP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transform</a:t>
            </a:r>
            <a:r>
              <a:rPr lang="en-US" altLang="ja-JP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 err="1">
                <a:solidFill>
                  <a:srgbClr val="DCDCAA"/>
                </a:solidFill>
                <a:latin typeface="Consolas"/>
              </a:rPr>
              <a:t>DOMove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ja-JP" dirty="0">
                <a:solidFill>
                  <a:srgbClr val="569CD6"/>
                </a:solidFill>
                <a:latin typeface="Consolas"/>
              </a:rPr>
              <a:t>new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ja-JP" dirty="0">
                <a:solidFill>
                  <a:srgbClr val="4EC9B0"/>
                </a:solidFill>
                <a:latin typeface="Consolas"/>
              </a:rPr>
              <a:t>Vector3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ja-JP" dirty="0">
                <a:solidFill>
                  <a:srgbClr val="B5CEA8"/>
                </a:solidFill>
                <a:latin typeface="Consolas"/>
              </a:rPr>
              <a:t>0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ja-JP" dirty="0">
                <a:solidFill>
                  <a:srgbClr val="B5CEA8"/>
                </a:solidFill>
                <a:latin typeface="Consolas"/>
              </a:rPr>
              <a:t>0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ja-JP" dirty="0">
                <a:solidFill>
                  <a:srgbClr val="B5CEA8"/>
                </a:solidFill>
                <a:latin typeface="Consolas"/>
              </a:rPr>
              <a:t>0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), </a:t>
            </a:r>
            <a:r>
              <a:rPr lang="en-US" altLang="ja-JP" dirty="0">
                <a:solidFill>
                  <a:srgbClr val="B5CEA8"/>
                </a:solidFill>
                <a:latin typeface="Consolas"/>
              </a:rPr>
              <a:t>2f</a:t>
            </a:r>
            <a:r>
              <a:rPr lang="en-US" altLang="ja-JP" dirty="0" smtClean="0">
                <a:solidFill>
                  <a:srgbClr val="D4D4D4"/>
                </a:solidFill>
                <a:latin typeface="Consolas"/>
              </a:rPr>
              <a:t>)</a:t>
            </a:r>
          </a:p>
          <a:p>
            <a:r>
              <a:rPr lang="ja-JP" altLang="en-US" dirty="0" smtClean="0">
                <a:solidFill>
                  <a:srgbClr val="D4D4D4"/>
                </a:solidFill>
                <a:latin typeface="Consolas"/>
              </a:rPr>
              <a:t>    </a:t>
            </a:r>
            <a:r>
              <a:rPr lang="en-US" altLang="ja-JP" dirty="0" smtClean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 err="1">
                <a:solidFill>
                  <a:srgbClr val="DCDCAA"/>
                </a:solidFill>
                <a:latin typeface="Consolas"/>
              </a:rPr>
              <a:t>SetEase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Ease</a:t>
            </a:r>
            <a:r>
              <a:rPr lang="en-US" altLang="ja-JP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OutElastic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));</a:t>
            </a:r>
          </a:p>
          <a:p>
            <a:r>
              <a:rPr lang="en-US" altLang="ja-JP" dirty="0" smtClean="0">
                <a:solidFill>
                  <a:srgbClr val="4EC9B0"/>
                </a:solidFill>
                <a:latin typeface="Consolas"/>
              </a:rPr>
              <a:t>//</a:t>
            </a:r>
            <a:r>
              <a:rPr lang="ja-JP" altLang="en-US" dirty="0" smtClean="0">
                <a:solidFill>
                  <a:srgbClr val="4EC9B0"/>
                </a:solidFill>
                <a:latin typeface="Consolas"/>
              </a:rPr>
              <a:t>カメラ移動②</a:t>
            </a:r>
            <a:endParaRPr lang="en-US" altLang="ja-JP" dirty="0" smtClean="0">
              <a:solidFill>
                <a:srgbClr val="4EC9B0"/>
              </a:solidFill>
              <a:latin typeface="Consolas"/>
            </a:endParaRPr>
          </a:p>
          <a:p>
            <a:r>
              <a:rPr lang="en-US" altLang="ja-JP" dirty="0" smtClean="0">
                <a:solidFill>
                  <a:srgbClr val="4EC9B0"/>
                </a:solidFill>
                <a:latin typeface="Consolas"/>
              </a:rPr>
              <a:t>Sequence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ja-JP" dirty="0">
                <a:solidFill>
                  <a:srgbClr val="9CDCFE"/>
                </a:solidFill>
                <a:latin typeface="Consolas"/>
              </a:rPr>
              <a:t>cameraSequence_2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 = 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DOTween</a:t>
            </a:r>
            <a:r>
              <a:rPr lang="en-US" altLang="ja-JP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 err="1">
                <a:solidFill>
                  <a:srgbClr val="DCDCAA"/>
                </a:solidFill>
                <a:latin typeface="Consolas"/>
              </a:rPr>
              <a:t>Sequence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()</a:t>
            </a:r>
          </a:p>
          <a:p>
            <a:r>
              <a:rPr lang="en-US" altLang="ja-JP" dirty="0">
                <a:solidFill>
                  <a:srgbClr val="D4D4D4"/>
                </a:solidFill>
                <a:latin typeface="Consolas"/>
              </a:rPr>
              <a:t>    .</a:t>
            </a:r>
            <a:r>
              <a:rPr lang="en-US" altLang="ja-JP" dirty="0">
                <a:solidFill>
                  <a:srgbClr val="DCDCAA"/>
                </a:solidFill>
                <a:latin typeface="Consolas"/>
              </a:rPr>
              <a:t>Append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mainCamera</a:t>
            </a:r>
            <a:r>
              <a:rPr lang="en-US" altLang="ja-JP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transform</a:t>
            </a:r>
            <a:r>
              <a:rPr lang="en-US" altLang="ja-JP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 err="1">
                <a:solidFill>
                  <a:srgbClr val="DCDCAA"/>
                </a:solidFill>
                <a:latin typeface="Consolas"/>
              </a:rPr>
              <a:t>DOMove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ja-JP" dirty="0">
                <a:solidFill>
                  <a:srgbClr val="569CD6"/>
                </a:solidFill>
                <a:latin typeface="Consolas"/>
              </a:rPr>
              <a:t>new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ja-JP" dirty="0">
                <a:solidFill>
                  <a:srgbClr val="4EC9B0"/>
                </a:solidFill>
                <a:latin typeface="Consolas"/>
              </a:rPr>
              <a:t>Vector3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ja-JP" dirty="0">
                <a:solidFill>
                  <a:srgbClr val="B5CEA8"/>
                </a:solidFill>
                <a:latin typeface="Consolas"/>
              </a:rPr>
              <a:t>0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ja-JP" dirty="0">
                <a:solidFill>
                  <a:srgbClr val="B5CEA8"/>
                </a:solidFill>
                <a:latin typeface="Consolas"/>
              </a:rPr>
              <a:t>10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ja-JP" dirty="0" smtClean="0">
                <a:solidFill>
                  <a:srgbClr val="D4D4D4"/>
                </a:solidFill>
                <a:latin typeface="Consolas"/>
              </a:rPr>
              <a:t>-</a:t>
            </a:r>
            <a:r>
              <a:rPr lang="en-US" altLang="ja-JP" dirty="0" smtClean="0">
                <a:solidFill>
                  <a:srgbClr val="B5CEA8"/>
                </a:solidFill>
                <a:latin typeface="Consolas"/>
              </a:rPr>
              <a:t>20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), </a:t>
            </a:r>
            <a:r>
              <a:rPr lang="en-US" altLang="ja-JP" dirty="0">
                <a:solidFill>
                  <a:srgbClr val="B5CEA8"/>
                </a:solidFill>
                <a:latin typeface="Consolas"/>
              </a:rPr>
              <a:t>1f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))</a:t>
            </a:r>
          </a:p>
          <a:p>
            <a:r>
              <a:rPr lang="en-US" altLang="ja-JP" dirty="0">
                <a:solidFill>
                  <a:srgbClr val="D4D4D4"/>
                </a:solidFill>
                <a:latin typeface="Consolas"/>
              </a:rPr>
              <a:t>    .</a:t>
            </a:r>
            <a:r>
              <a:rPr lang="en-US" altLang="ja-JP" dirty="0" err="1">
                <a:solidFill>
                  <a:srgbClr val="DCDCAA"/>
                </a:solidFill>
                <a:latin typeface="Consolas"/>
              </a:rPr>
              <a:t>AppendCallback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(() =&gt; 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CanNavMesh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 = </a:t>
            </a:r>
            <a:r>
              <a:rPr lang="en-US" altLang="ja-JP" dirty="0">
                <a:solidFill>
                  <a:srgbClr val="569CD6"/>
                </a:solidFill>
                <a:latin typeface="Consolas"/>
              </a:rPr>
              <a:t>true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)</a:t>
            </a:r>
          </a:p>
          <a:p>
            <a:r>
              <a:rPr lang="en-US" altLang="ja-JP" dirty="0">
                <a:solidFill>
                  <a:srgbClr val="D4D4D4"/>
                </a:solidFill>
                <a:latin typeface="Consolas"/>
              </a:rPr>
              <a:t>    .</a:t>
            </a:r>
            <a:r>
              <a:rPr lang="en-US" altLang="ja-JP" dirty="0" err="1">
                <a:solidFill>
                  <a:srgbClr val="DCDCAA"/>
                </a:solidFill>
                <a:latin typeface="Consolas"/>
              </a:rPr>
              <a:t>AppendCallback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(() =&gt; 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uIPanel</a:t>
            </a:r>
            <a:r>
              <a:rPr lang="en-US" altLang="ja-JP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CanOtherButton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 = </a:t>
            </a:r>
            <a:r>
              <a:rPr lang="en-US" altLang="ja-JP" dirty="0">
                <a:solidFill>
                  <a:srgbClr val="569CD6"/>
                </a:solidFill>
                <a:latin typeface="Consolas"/>
              </a:rPr>
              <a:t>true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);</a:t>
            </a:r>
          </a:p>
          <a:p>
            <a:r>
              <a:rPr lang="en-US" altLang="ja-JP" dirty="0" smtClean="0">
                <a:solidFill>
                  <a:srgbClr val="4EC9B0"/>
                </a:solidFill>
                <a:latin typeface="Consolas"/>
              </a:rPr>
              <a:t>//</a:t>
            </a:r>
            <a:r>
              <a:rPr lang="ja-JP" altLang="en-US" dirty="0" smtClean="0">
                <a:solidFill>
                  <a:srgbClr val="4EC9B0"/>
                </a:solidFill>
                <a:latin typeface="Consolas"/>
              </a:rPr>
              <a:t>シーケンス結合・再生</a:t>
            </a:r>
            <a:endParaRPr lang="en-US" altLang="ja-JP" dirty="0">
              <a:solidFill>
                <a:srgbClr val="4EC9B0"/>
              </a:solidFill>
              <a:latin typeface="Consolas"/>
            </a:endParaRPr>
          </a:p>
          <a:p>
            <a:r>
              <a:rPr lang="en-US" altLang="ja-JP" dirty="0" smtClean="0">
                <a:solidFill>
                  <a:srgbClr val="9CDCFE"/>
                </a:solidFill>
                <a:latin typeface="Consolas"/>
              </a:rPr>
              <a:t>cameraSequence_1</a:t>
            </a:r>
            <a:r>
              <a:rPr lang="en-US" altLang="ja-JP" dirty="0" smtClean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 smtClean="0">
                <a:solidFill>
                  <a:srgbClr val="DCDCAA"/>
                </a:solidFill>
                <a:latin typeface="Consolas"/>
              </a:rPr>
              <a:t>Append</a:t>
            </a:r>
            <a:r>
              <a:rPr lang="en-US" altLang="ja-JP" dirty="0" smtClean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ja-JP" dirty="0" err="1" smtClean="0">
                <a:solidFill>
                  <a:srgbClr val="9CDCFE"/>
                </a:solidFill>
                <a:latin typeface="Consolas"/>
              </a:rPr>
              <a:t>mapSequence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).</a:t>
            </a:r>
            <a:r>
              <a:rPr lang="en-US" altLang="ja-JP" dirty="0">
                <a:solidFill>
                  <a:srgbClr val="DCDCAA"/>
                </a:solidFill>
                <a:latin typeface="Consolas"/>
              </a:rPr>
              <a:t>Append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ja-JP" dirty="0">
                <a:solidFill>
                  <a:srgbClr val="9CDCFE"/>
                </a:solidFill>
                <a:latin typeface="Consolas"/>
              </a:rPr>
              <a:t>cameraSequence_2</a:t>
            </a:r>
            <a:r>
              <a:rPr lang="en-US" altLang="ja-JP" dirty="0" smtClean="0">
                <a:solidFill>
                  <a:srgbClr val="D4D4D4"/>
                </a:solidFill>
                <a:latin typeface="Consolas"/>
              </a:rPr>
              <a:t>);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/>
            </a:r>
            <a:br>
              <a:rPr lang="en-US" altLang="ja-JP" dirty="0">
                <a:solidFill>
                  <a:srgbClr val="D4D4D4"/>
                </a:solidFill>
                <a:latin typeface="Consolas"/>
              </a:rPr>
            </a:br>
            <a:r>
              <a:rPr lang="en-US" altLang="ja-JP" dirty="0">
                <a:solidFill>
                  <a:srgbClr val="9CDCFE"/>
                </a:solidFill>
                <a:latin typeface="Consolas"/>
              </a:rPr>
              <a:t>cameraSequence_1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>
                <a:solidFill>
                  <a:srgbClr val="DCDCAA"/>
                </a:solidFill>
                <a:latin typeface="Consolas"/>
              </a:rPr>
              <a:t>Play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();</a:t>
            </a:r>
            <a:endParaRPr lang="en-US" altLang="ja-JP" b="0" dirty="0">
              <a:solidFill>
                <a:srgbClr val="D4D4D4"/>
              </a:solidFill>
              <a:effectLst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2484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技術⑤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キャラが自由にうろうろする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動作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lang="en-US" altLang="ja-JP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X,Z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方向に範囲を決め、範囲内でランダムに点を決める</a:t>
            </a:r>
            <a:endParaRPr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・そこに向かって</a:t>
            </a:r>
            <a:r>
              <a:rPr lang="en-US" altLang="ja-JP" sz="2000" dirty="0" err="1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NavMeshAgent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で移動　を繰り返す</a:t>
            </a:r>
            <a:endParaRPr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新マップ生成時に</a:t>
            </a:r>
            <a:r>
              <a:rPr lang="en-US" altLang="ja-JP" sz="3200" dirty="0" err="1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NavMesh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を動的に</a:t>
            </a:r>
            <a:r>
              <a:rPr lang="en-US" altLang="ja-JP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Bake</a:t>
            </a: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lang="en-US" altLang="ja-JP" sz="2000" dirty="0" err="1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NavMeshSurface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 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で、指定した</a:t>
            </a:r>
            <a:r>
              <a:rPr lang="en-US" altLang="ja-JP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Layer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のマップを</a:t>
            </a:r>
            <a:endParaRPr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スクリプトから</a:t>
            </a:r>
            <a:r>
              <a:rPr lang="en-US" altLang="ja-JP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Bake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する</a:t>
            </a:r>
            <a:endParaRPr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lang="en-US" altLang="ja-JP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Bake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したマップからキャラが離れているとエラー</a:t>
            </a:r>
            <a:endParaRPr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⇒キャラ出現して数秒後に</a:t>
            </a:r>
            <a:r>
              <a:rPr lang="en-US" altLang="ja-JP" sz="2000" dirty="0" err="1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NavMeshAgent</a:t>
            </a:r>
            <a:r>
              <a:rPr lang="en-US" altLang="ja-JP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=enabled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にして解決</a:t>
            </a:r>
            <a:endParaRPr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75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最後の方までプレイすると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6" name="Las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28788"/>
            <a:ext cx="8229600" cy="4621212"/>
          </a:xfrm>
        </p:spPr>
      </p:pic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0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制作を続けるなら・・・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セーブ機能の実装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各キャラ特有イベントの実装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/>
            </a:r>
            <a:b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</a:b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（猫とじゃんけん、犬と追いかけっこ、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/>
            </a:r>
            <a:b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</a:b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鳥の卵集め・・・など）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緊急イベントの実装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/>
            </a:r>
            <a:b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</a:b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（恐竜が攻めてくる・・など）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2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開発スケジュール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468571"/>
              </p:ext>
            </p:extLst>
          </p:nvPr>
        </p:nvGraphicFramePr>
        <p:xfrm>
          <a:off x="539552" y="1556792"/>
          <a:ext cx="5112568" cy="5171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ワークシート" r:id="rId4" imgW="11877591" imgH="12010880" progId="Excel.Sheet.8">
                  <p:embed/>
                </p:oleObj>
              </mc:Choice>
              <mc:Fallback>
                <p:oleObj name="ワークシート" r:id="rId4" imgW="11877591" imgH="1201088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9552" y="1556792"/>
                        <a:ext cx="5112568" cy="51717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797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使用素材（アセット等）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46856" y="1591922"/>
            <a:ext cx="4989240" cy="5293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アイコン</a:t>
            </a:r>
            <a:endParaRPr lang="en-US" altLang="ja-JP" sz="32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smtClean="0"/>
              <a:t>100 Alchemy item icons - free</a:t>
            </a:r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smtClean="0"/>
              <a:t>Colorful Buttons</a:t>
            </a:r>
          </a:p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en-US" altLang="ja-JP" sz="3200" dirty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3</a:t>
            </a:r>
            <a:r>
              <a:rPr lang="en-US" altLang="ja-JP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D</a:t>
            </a:r>
            <a:r>
              <a:rPr lang="ja-JP" altLang="en-US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モデル</a:t>
            </a:r>
            <a:endParaRPr lang="en-US" altLang="ja-JP" dirty="0" smtClean="0">
              <a:solidFill>
                <a:srgbClr val="292934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smtClean="0"/>
              <a:t>5 animated Voxel animals</a:t>
            </a:r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smtClean="0"/>
              <a:t>RPG Poly Pack - Lite</a:t>
            </a:r>
          </a:p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en-US" altLang="ja-JP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Tween</a:t>
            </a:r>
            <a:endParaRPr lang="en-US" altLang="ja-JP" dirty="0" smtClean="0"/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err="1" smtClean="0"/>
              <a:t>DOTween</a:t>
            </a:r>
            <a:r>
              <a:rPr lang="en-US" altLang="ja-JP" sz="2000" dirty="0" smtClean="0"/>
              <a:t> (</a:t>
            </a:r>
            <a:r>
              <a:rPr lang="en-US" altLang="ja-JP" sz="2000" dirty="0" err="1" smtClean="0"/>
              <a:t>HOTween</a:t>
            </a:r>
            <a:r>
              <a:rPr lang="en-US" altLang="ja-JP" sz="2000" dirty="0" smtClean="0"/>
              <a:t> v2)</a:t>
            </a:r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4695328" y="1591922"/>
            <a:ext cx="4989240" cy="5293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en-US" altLang="ja-JP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GUI</a:t>
            </a:r>
          </a:p>
          <a:p>
            <a:pPr marL="0" indent="0">
              <a:buFont typeface="Arial" pitchFamily="34" charset="0"/>
              <a:buNone/>
            </a:pPr>
            <a:r>
              <a:rPr lang="ja-JP" altLang="en-US" sz="2000" b="1" dirty="0"/>
              <a:t>いらすと</a:t>
            </a:r>
            <a:r>
              <a:rPr lang="ja-JP" altLang="en-US" sz="2000" b="1" dirty="0" err="1" smtClean="0"/>
              <a:t>や</a:t>
            </a:r>
            <a:endParaRPr lang="en-US" altLang="ja-JP" sz="2000" b="1" dirty="0" smtClean="0"/>
          </a:p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ja-JP" altLang="en-US" sz="3200" dirty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エフェクト</a:t>
            </a:r>
            <a:endParaRPr lang="en-US" altLang="ja-JP" sz="2000" dirty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altLang="ja-JP" sz="2000" dirty="0"/>
              <a:t>Cartoon FX Free Pack</a:t>
            </a:r>
          </a:p>
          <a:p>
            <a:pPr marL="0" indent="0">
              <a:buNone/>
            </a:pPr>
            <a:r>
              <a:rPr lang="en-US" altLang="ja-JP" sz="2000" dirty="0" err="1"/>
              <a:t>Polygonal's</a:t>
            </a:r>
            <a:r>
              <a:rPr lang="en-US" altLang="ja-JP" sz="2000" dirty="0"/>
              <a:t> Low-Poly Particle Pack</a:t>
            </a:r>
            <a:endParaRPr lang="ja-JP" altLang="en-US" sz="2000" dirty="0"/>
          </a:p>
          <a:p>
            <a:pPr marL="0" indent="0">
              <a:buFont typeface="Arial" pitchFamily="34" charset="0"/>
              <a:buNone/>
            </a:pPr>
            <a:endParaRPr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361930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まとめ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46856" y="1591922"/>
            <a:ext cx="8507434" cy="5293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ja-JP" altLang="en-US" sz="3200" dirty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良かった</a:t>
            </a:r>
            <a:r>
              <a:rPr lang="ja-JP" altLang="en-US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こと</a:t>
            </a:r>
            <a:endParaRPr lang="en-US" altLang="ja-JP" sz="32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Clr>
                <a:srgbClr val="93A299"/>
              </a:buClr>
              <a:buNone/>
            </a:pP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・企画からリリースまで通しての作業を経験できた</a:t>
            </a:r>
            <a:endParaRPr lang="en-US" altLang="ja-JP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Clr>
                <a:srgbClr val="93A299"/>
              </a:buClr>
              <a:buNone/>
            </a:pPr>
            <a:endParaRPr lang="en-US" altLang="ja-JP" sz="1800" dirty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Clr>
                <a:srgbClr val="93A299"/>
              </a:buClr>
              <a:buNone/>
            </a:pP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・コーディング以外に必要な要素（</a:t>
            </a:r>
            <a:r>
              <a:rPr lang="en-US" altLang="ja-JP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やレベルデザイン）</a:t>
            </a:r>
            <a:endParaRPr lang="en-US" altLang="ja-JP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Clr>
                <a:srgbClr val="93A299"/>
              </a:buClr>
              <a:buNone/>
            </a:pPr>
            <a:r>
              <a:rPr lang="ja-JP" altLang="en-US" dirty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の重要性を感じることができた</a:t>
            </a:r>
            <a:endParaRPr lang="en-US" altLang="ja-JP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Clr>
                <a:srgbClr val="93A299"/>
              </a:buClr>
              <a:buNone/>
            </a:pPr>
            <a:endParaRPr lang="en-US" altLang="ja-JP" sz="18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改善すべきこと</a:t>
            </a:r>
            <a:endParaRPr lang="en-US" altLang="ja-JP" sz="32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lvl="0" indent="0">
              <a:spcBef>
                <a:spcPts val="0"/>
              </a:spcBef>
              <a:buClr>
                <a:srgbClr val="93A299"/>
              </a:buClr>
              <a:buSzTx/>
              <a:buNone/>
            </a:pP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・ゲームの詳細設定を先に決めることで、コードの構成が</a:t>
            </a:r>
            <a:endParaRPr lang="en-US" altLang="ja-JP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lvl="0" indent="0">
              <a:spcBef>
                <a:spcPts val="0"/>
              </a:spcBef>
              <a:buClr>
                <a:srgbClr val="93A299"/>
              </a:buClr>
              <a:buSzTx/>
              <a:buNone/>
            </a:pPr>
            <a:r>
              <a:rPr lang="ja-JP" altLang="en-US" dirty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つぎはぎだらけでバラバラになることを避ける</a:t>
            </a:r>
            <a:endParaRPr lang="en-US" altLang="ja-JP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lvl="0" indent="0">
              <a:spcBef>
                <a:spcPts val="0"/>
              </a:spcBef>
              <a:buClr>
                <a:srgbClr val="93A299"/>
              </a:buClr>
              <a:buSzTx/>
              <a:buNone/>
            </a:pPr>
            <a:endParaRPr lang="en-US" altLang="ja-JP" sz="18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lvl="0" indent="0">
              <a:spcBef>
                <a:spcPts val="0"/>
              </a:spcBef>
              <a:buClr>
                <a:srgbClr val="93A299"/>
              </a:buClr>
              <a:buSzTx/>
              <a:buNone/>
            </a:pP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lang="en-US" altLang="ja-JP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SOLID</a:t>
            </a: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原則やデザインパターンの理解を深めて</a:t>
            </a:r>
            <a:endParaRPr lang="en-US" altLang="ja-JP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lvl="0" indent="0">
              <a:spcBef>
                <a:spcPts val="0"/>
              </a:spcBef>
              <a:buClr>
                <a:srgbClr val="93A299"/>
              </a:buClr>
              <a:buSzTx/>
              <a:buNone/>
            </a:pPr>
            <a:r>
              <a:rPr lang="ja-JP" altLang="en-US" dirty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可読性・保守性の高いコードを書く</a:t>
            </a:r>
            <a:endParaRPr lang="en-US" altLang="ja-JP" dirty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endParaRPr lang="en-US" altLang="ja-JP" sz="32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2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1763688" y="620688"/>
            <a:ext cx="5516494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5364088" y="4597291"/>
            <a:ext cx="3590202" cy="22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46856" y="2384010"/>
            <a:ext cx="8507434" cy="2269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93A299"/>
              </a:buClr>
              <a:buNone/>
            </a:pPr>
            <a:endParaRPr lang="en-US" altLang="ja-JP" sz="32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 algn="ctr">
              <a:buClr>
                <a:srgbClr val="93A299"/>
              </a:buClr>
              <a:buNone/>
            </a:pPr>
            <a:r>
              <a:rPr lang="ja-JP" altLang="en-US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以上で発表を終わります</a:t>
            </a:r>
            <a:r>
              <a:rPr lang="ja-JP" altLang="en-US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。</a:t>
            </a:r>
            <a:endParaRPr lang="en-US" altLang="ja-JP" sz="32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 algn="ctr">
              <a:buClr>
                <a:srgbClr val="93A299"/>
              </a:buClr>
              <a:buNone/>
            </a:pPr>
            <a:r>
              <a:rPr lang="ja-JP" altLang="en-US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ご清聴ありがとうございました。</a:t>
            </a:r>
            <a:endParaRPr lang="en-US" altLang="ja-JP" sz="32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 algn="ctr">
              <a:buClr>
                <a:srgbClr val="93A299"/>
              </a:buClr>
              <a:buNone/>
            </a:pPr>
            <a:endParaRPr lang="en-US" altLang="ja-JP" sz="3200" dirty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 algn="ctr">
              <a:buClr>
                <a:srgbClr val="93A299"/>
              </a:buClr>
              <a:buNone/>
            </a:pPr>
            <a:endParaRPr lang="en-US" altLang="ja-JP" sz="32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101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目次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ゲーム説明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独自性（こだわり）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プログラミング技術①～⑤</a:t>
            </a:r>
            <a:endParaRPr kumimoji="1"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プレイ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動画（抜粋）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開発を続けるなら・・・</a:t>
            </a:r>
            <a:endParaRPr kumimoji="1"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開発スケジュール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使用アセット紹介</a:t>
            </a:r>
            <a:endParaRPr kumimoji="1"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まとめ</a:t>
            </a:r>
            <a:endParaRPr kumimoji="1"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endParaRPr kumimoji="1"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59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ゲーム説明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タイトル</a:t>
            </a:r>
            <a:r>
              <a:rPr lang="ja-JP" altLang="en-US" sz="35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ja-JP" altLang="en-US" sz="35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～</a:t>
            </a:r>
            <a:r>
              <a:rPr lang="en-US" altLang="ja-JP" sz="35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Animal</a:t>
            </a:r>
            <a:r>
              <a:rPr lang="ja-JP" altLang="en-US" sz="35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</a:t>
            </a:r>
            <a:r>
              <a:rPr lang="en-US" altLang="ja-JP" sz="35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Village</a:t>
            </a:r>
            <a:r>
              <a:rPr lang="ja-JP" altLang="en-US" sz="35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～</a:t>
            </a:r>
            <a:endParaRPr kumimoji="1" lang="en-US" altLang="ja-JP" sz="3500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ジャンル</a:t>
            </a:r>
            <a:r>
              <a:rPr lang="ja-JP" altLang="en-US" sz="3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ja-JP" altLang="en-US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スマホアプリでよくある放置育成ゲーム</a:t>
            </a:r>
            <a:endParaRPr lang="en-US" altLang="ja-JP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内容</a:t>
            </a:r>
            <a:endParaRPr lang="en-US" altLang="ja-JP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sz="1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・時間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経過でゴールドを獲得できます</a:t>
            </a: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・キャラクター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にリンゴや薬を上げることでハートを獲得できます</a:t>
            </a: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・獲得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したゴールドによって新マップを追加できます</a:t>
            </a:r>
          </a:p>
          <a:p>
            <a:pPr marL="0" indent="0">
              <a:buNone/>
            </a:pP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獲得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したハートによってキャラクターを追加できます</a:t>
            </a: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・ゲーム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進捗ミッションをこなすことでダイヤを獲得できます</a:t>
            </a:r>
            <a:endParaRPr kumimoji="1"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kumimoji="1" lang="en-US" altLang="ja-JP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</a:t>
            </a: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74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ゲーム説明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movie_01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552" y="1772816"/>
            <a:ext cx="807790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独自性（こだわり）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ゲームの目的がわかりやすい</a:t>
            </a:r>
            <a:endParaRPr lang="en-US" altLang="ja-JP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直観的に操作できるような</a:t>
            </a:r>
            <a:r>
              <a:rPr kumimoji="1" lang="en-US" altLang="ja-JP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複数のポイントからやりこみ要素を期待させる</a:t>
            </a:r>
            <a:endParaRPr kumimoji="1"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技術①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電光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掲示板のような流れるテキストの演出</a:t>
            </a:r>
            <a:endParaRPr kumimoji="1" lang="en-US" altLang="ja-JP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MovingTex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3236" y="2348880"/>
            <a:ext cx="7371872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2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技術①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電光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掲示板のような流れるテキストの演出</a:t>
            </a:r>
            <a:endParaRPr kumimoji="1" lang="en-US" altLang="ja-JP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97553" y="2277903"/>
            <a:ext cx="8892480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569CD6"/>
                </a:solidFill>
                <a:latin typeface="Consolas"/>
              </a:rPr>
              <a:t>void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ja-JP" sz="1600" dirty="0">
                <a:solidFill>
                  <a:srgbClr val="DCDCAA"/>
                </a:solidFill>
                <a:latin typeface="Consolas"/>
              </a:rPr>
              <a:t>Update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()</a:t>
            </a: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{</a:t>
            </a: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   </a:t>
            </a:r>
            <a:r>
              <a:rPr lang="en-US" altLang="ja-JP" sz="1600" dirty="0">
                <a:solidFill>
                  <a:srgbClr val="C586C0"/>
                </a:solidFill>
                <a:latin typeface="Consolas"/>
              </a:rPr>
              <a:t>if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(</a:t>
            </a:r>
            <a:r>
              <a:rPr lang="en-US" altLang="ja-JP" sz="1600" dirty="0" err="1">
                <a:solidFill>
                  <a:srgbClr val="9CDCFE"/>
                </a:solidFill>
                <a:latin typeface="Consolas"/>
              </a:rPr>
              <a:t>canMoveText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)</a:t>
            </a: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   </a:t>
            </a:r>
            <a:r>
              <a:rPr lang="en-US" altLang="ja-JP" sz="1600" dirty="0" smtClean="0">
                <a:solidFill>
                  <a:srgbClr val="D4D4D4"/>
                </a:solidFill>
                <a:latin typeface="Consolas"/>
              </a:rPr>
              <a:t>{</a:t>
            </a: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	</a:t>
            </a:r>
            <a:r>
              <a:rPr lang="en-US" altLang="ja-JP" sz="1600" dirty="0" smtClean="0">
                <a:solidFill>
                  <a:srgbClr val="D4D4D4"/>
                </a:solidFill>
                <a:latin typeface="Consolas"/>
              </a:rPr>
              <a:t>//</a:t>
            </a:r>
            <a:r>
              <a:rPr lang="ja-JP" altLang="en-US" sz="1600" dirty="0" smtClean="0">
                <a:solidFill>
                  <a:srgbClr val="D4D4D4"/>
                </a:solidFill>
                <a:latin typeface="Consolas"/>
              </a:rPr>
              <a:t>テキストを左に移動し続ける</a:t>
            </a:r>
            <a:endParaRPr lang="en-US" altLang="ja-JP" sz="1600" dirty="0">
              <a:solidFill>
                <a:srgbClr val="D4D4D4"/>
              </a:solidFill>
              <a:latin typeface="Consolas"/>
            </a:endParaRP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       </a:t>
            </a:r>
            <a:r>
              <a:rPr lang="en-US" altLang="ja-JP" sz="1600" dirty="0">
                <a:solidFill>
                  <a:srgbClr val="9CDCFE"/>
                </a:solidFill>
                <a:latin typeface="Consolas"/>
              </a:rPr>
              <a:t>Text1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sz="1600" dirty="0">
                <a:solidFill>
                  <a:srgbClr val="9CDCFE"/>
                </a:solidFill>
                <a:latin typeface="Consolas"/>
              </a:rPr>
              <a:t>rectTransform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sz="1600" dirty="0">
                <a:solidFill>
                  <a:srgbClr val="9CDCFE"/>
                </a:solidFill>
                <a:latin typeface="Consolas"/>
              </a:rPr>
              <a:t>position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</a:t>
            </a:r>
            <a:endParaRPr lang="en-US" altLang="ja-JP" sz="1600" dirty="0" smtClean="0">
              <a:solidFill>
                <a:srgbClr val="D4D4D4"/>
              </a:solidFill>
              <a:latin typeface="Consolas"/>
            </a:endParaRP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	</a:t>
            </a:r>
            <a:r>
              <a:rPr lang="en-US" altLang="ja-JP" sz="1600" dirty="0" smtClean="0">
                <a:solidFill>
                  <a:srgbClr val="D4D4D4"/>
                </a:solidFill>
                <a:latin typeface="Consolas"/>
              </a:rPr>
              <a:t>	+=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ja-JP" sz="1600" dirty="0" smtClean="0">
                <a:solidFill>
                  <a:srgbClr val="569CD6"/>
                </a:solidFill>
                <a:latin typeface="Consolas"/>
              </a:rPr>
              <a:t>new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ja-JP" sz="1600" dirty="0">
                <a:solidFill>
                  <a:srgbClr val="4EC9B0"/>
                </a:solidFill>
                <a:latin typeface="Consolas"/>
              </a:rPr>
              <a:t>Vector3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(-</a:t>
            </a:r>
            <a:r>
              <a:rPr lang="en-US" altLang="ja-JP" sz="1600" dirty="0" err="1">
                <a:solidFill>
                  <a:srgbClr val="9CDCFE"/>
                </a:solidFill>
                <a:latin typeface="Consolas"/>
              </a:rPr>
              <a:t>textSpeed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ja-JP" sz="1600" dirty="0">
                <a:solidFill>
                  <a:srgbClr val="B5CEA8"/>
                </a:solidFill>
                <a:latin typeface="Consolas"/>
              </a:rPr>
              <a:t>0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ja-JP" sz="1600" dirty="0">
                <a:solidFill>
                  <a:srgbClr val="B5CEA8"/>
                </a:solidFill>
                <a:latin typeface="Consolas"/>
              </a:rPr>
              <a:t>0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) * </a:t>
            </a:r>
            <a:r>
              <a:rPr lang="en-US" altLang="ja-JP" sz="1600" dirty="0" err="1">
                <a:solidFill>
                  <a:srgbClr val="9CDCFE"/>
                </a:solidFill>
                <a:latin typeface="Consolas"/>
              </a:rPr>
              <a:t>Time</a:t>
            </a:r>
            <a:r>
              <a:rPr lang="en-US" altLang="ja-JP" sz="1600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sz="1600" dirty="0" err="1">
                <a:solidFill>
                  <a:srgbClr val="9CDCFE"/>
                </a:solidFill>
                <a:latin typeface="Consolas"/>
              </a:rPr>
              <a:t>deltaTime</a:t>
            </a:r>
            <a:r>
              <a:rPr lang="en-US" altLang="ja-JP" sz="1600" dirty="0" smtClean="0">
                <a:solidFill>
                  <a:srgbClr val="D4D4D4"/>
                </a:solidFill>
                <a:latin typeface="Consolas"/>
              </a:rPr>
              <a:t>;</a:t>
            </a:r>
          </a:p>
          <a:p>
            <a:endParaRPr lang="en-US" altLang="ja-JP" sz="1600" dirty="0">
              <a:solidFill>
                <a:srgbClr val="D4D4D4"/>
              </a:solidFill>
              <a:latin typeface="Consolas"/>
            </a:endParaRP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	</a:t>
            </a:r>
            <a:r>
              <a:rPr lang="en-US" altLang="ja-JP" sz="1600" dirty="0" smtClean="0">
                <a:solidFill>
                  <a:srgbClr val="D4D4D4"/>
                </a:solidFill>
                <a:latin typeface="Consolas"/>
              </a:rPr>
              <a:t>//</a:t>
            </a:r>
            <a:r>
              <a:rPr lang="ja-JP" altLang="en-US" sz="1600" dirty="0" smtClean="0">
                <a:solidFill>
                  <a:srgbClr val="D4D4D4"/>
                </a:solidFill>
                <a:latin typeface="Consolas"/>
              </a:rPr>
              <a:t>パネルからはみ出したら元の場所へジャンプ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/>
            </a:r>
            <a:br>
              <a:rPr lang="en-US" altLang="ja-JP" sz="1600" dirty="0">
                <a:solidFill>
                  <a:srgbClr val="D4D4D4"/>
                </a:solidFill>
                <a:latin typeface="Consolas"/>
              </a:rPr>
            </a:b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       </a:t>
            </a:r>
            <a:r>
              <a:rPr lang="en-US" altLang="ja-JP" sz="1600" dirty="0">
                <a:solidFill>
                  <a:srgbClr val="C586C0"/>
                </a:solidFill>
                <a:latin typeface="Consolas"/>
              </a:rPr>
              <a:t>if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(</a:t>
            </a:r>
            <a:r>
              <a:rPr lang="en-US" altLang="ja-JP" sz="1600" dirty="0">
                <a:solidFill>
                  <a:srgbClr val="9CDCFE"/>
                </a:solidFill>
                <a:latin typeface="Consolas"/>
              </a:rPr>
              <a:t>Text1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sz="1600" dirty="0">
                <a:solidFill>
                  <a:srgbClr val="9CDCFE"/>
                </a:solidFill>
                <a:latin typeface="Consolas"/>
              </a:rPr>
              <a:t>rectTransform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sz="1600" dirty="0">
                <a:solidFill>
                  <a:srgbClr val="9CDCFE"/>
                </a:solidFill>
                <a:latin typeface="Consolas"/>
              </a:rPr>
              <a:t>localPosition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sz="1600" dirty="0">
                <a:solidFill>
                  <a:srgbClr val="9CDCFE"/>
                </a:solidFill>
                <a:latin typeface="Consolas"/>
              </a:rPr>
              <a:t>x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</a:t>
            </a:r>
            <a:endParaRPr lang="en-US" altLang="ja-JP" sz="1600" dirty="0" smtClean="0">
              <a:solidFill>
                <a:srgbClr val="D4D4D4"/>
              </a:solidFill>
              <a:latin typeface="Consolas"/>
            </a:endParaRP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	</a:t>
            </a:r>
            <a:r>
              <a:rPr lang="en-US" altLang="ja-JP" sz="1600" dirty="0" smtClean="0">
                <a:solidFill>
                  <a:srgbClr val="D4D4D4"/>
                </a:solidFill>
                <a:latin typeface="Consolas"/>
              </a:rPr>
              <a:t>		&lt;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-(</a:t>
            </a:r>
            <a:r>
              <a:rPr lang="en-US" altLang="ja-JP" sz="1600" dirty="0" err="1">
                <a:solidFill>
                  <a:srgbClr val="9CDCFE"/>
                </a:solidFill>
                <a:latin typeface="Consolas"/>
              </a:rPr>
              <a:t>panelWidth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/ </a:t>
            </a:r>
            <a:r>
              <a:rPr lang="en-US" altLang="ja-JP" sz="1600" dirty="0">
                <a:solidFill>
                  <a:srgbClr val="B5CEA8"/>
                </a:solidFill>
                <a:latin typeface="Consolas"/>
              </a:rPr>
              <a:t>2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+ </a:t>
            </a:r>
            <a:r>
              <a:rPr lang="en-US" altLang="ja-JP" sz="1600" dirty="0" err="1">
                <a:solidFill>
                  <a:srgbClr val="9CDCFE"/>
                </a:solidFill>
                <a:latin typeface="Consolas"/>
              </a:rPr>
              <a:t>textWidth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/ </a:t>
            </a:r>
            <a:r>
              <a:rPr lang="en-US" altLang="ja-JP" sz="1600" dirty="0">
                <a:solidFill>
                  <a:srgbClr val="B5CEA8"/>
                </a:solidFill>
                <a:latin typeface="Consolas"/>
              </a:rPr>
              <a:t>2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))</a:t>
            </a: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       {</a:t>
            </a: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           </a:t>
            </a:r>
            <a:r>
              <a:rPr lang="en-US" altLang="ja-JP" sz="1600" dirty="0">
                <a:solidFill>
                  <a:srgbClr val="9CDCFE"/>
                </a:solidFill>
                <a:latin typeface="Consolas"/>
              </a:rPr>
              <a:t>Text1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sz="1600" dirty="0">
                <a:solidFill>
                  <a:srgbClr val="9CDCFE"/>
                </a:solidFill>
                <a:latin typeface="Consolas"/>
              </a:rPr>
              <a:t>rectTransform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sz="1600" dirty="0">
                <a:solidFill>
                  <a:srgbClr val="9CDCFE"/>
                </a:solidFill>
                <a:latin typeface="Consolas"/>
              </a:rPr>
              <a:t>localPosition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= </a:t>
            </a:r>
            <a:r>
              <a:rPr lang="en-US" altLang="ja-JP" sz="1600" dirty="0">
                <a:solidFill>
                  <a:srgbClr val="569CD6"/>
                </a:solidFill>
                <a:latin typeface="Consolas"/>
              </a:rPr>
              <a:t>new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ja-JP" sz="1600" dirty="0">
                <a:solidFill>
                  <a:srgbClr val="4EC9B0"/>
                </a:solidFill>
                <a:latin typeface="Consolas"/>
              </a:rPr>
              <a:t>Vector3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ja-JP" sz="1600" dirty="0">
                <a:solidFill>
                  <a:srgbClr val="B5CEA8"/>
                </a:solidFill>
                <a:latin typeface="Consolas"/>
              </a:rPr>
              <a:t>0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ja-JP" sz="1600" dirty="0">
                <a:solidFill>
                  <a:srgbClr val="B5CEA8"/>
                </a:solidFill>
                <a:latin typeface="Consolas"/>
              </a:rPr>
              <a:t>0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ja-JP" sz="1600" dirty="0">
                <a:solidFill>
                  <a:srgbClr val="B5CEA8"/>
                </a:solidFill>
                <a:latin typeface="Consolas"/>
              </a:rPr>
              <a:t>0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);</a:t>
            </a: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           </a:t>
            </a:r>
            <a:r>
              <a:rPr lang="en-US" altLang="ja-JP" sz="1600" dirty="0">
                <a:solidFill>
                  <a:srgbClr val="9CDCFE"/>
                </a:solidFill>
                <a:latin typeface="Consolas"/>
              </a:rPr>
              <a:t>Text1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sz="1600" dirty="0">
                <a:solidFill>
                  <a:srgbClr val="9CDCFE"/>
                </a:solidFill>
                <a:latin typeface="Consolas"/>
              </a:rPr>
              <a:t>rectTransform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sz="1600" dirty="0">
                <a:solidFill>
                  <a:srgbClr val="9CDCFE"/>
                </a:solidFill>
                <a:latin typeface="Consolas"/>
              </a:rPr>
              <a:t>localPosition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</a:t>
            </a:r>
            <a:endParaRPr lang="en-US" altLang="ja-JP" sz="1600" dirty="0" smtClean="0">
              <a:solidFill>
                <a:srgbClr val="D4D4D4"/>
              </a:solidFill>
              <a:latin typeface="Consolas"/>
            </a:endParaRP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	</a:t>
            </a:r>
            <a:r>
              <a:rPr lang="en-US" altLang="ja-JP" sz="1600" dirty="0" smtClean="0">
                <a:solidFill>
                  <a:srgbClr val="D4D4D4"/>
                </a:solidFill>
                <a:latin typeface="Consolas"/>
              </a:rPr>
              <a:t>	+=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ja-JP" sz="1600" dirty="0">
                <a:solidFill>
                  <a:srgbClr val="569CD6"/>
                </a:solidFill>
                <a:latin typeface="Consolas"/>
              </a:rPr>
              <a:t>new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ja-JP" sz="1600" dirty="0">
                <a:solidFill>
                  <a:srgbClr val="4EC9B0"/>
                </a:solidFill>
                <a:latin typeface="Consolas"/>
              </a:rPr>
              <a:t>Vector3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ja-JP" sz="1600" dirty="0" err="1">
                <a:solidFill>
                  <a:srgbClr val="9CDCFE"/>
                </a:solidFill>
                <a:latin typeface="Consolas"/>
              </a:rPr>
              <a:t>panelWidth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/ </a:t>
            </a:r>
            <a:r>
              <a:rPr lang="en-US" altLang="ja-JP" sz="1600" dirty="0">
                <a:solidFill>
                  <a:srgbClr val="B5CEA8"/>
                </a:solidFill>
                <a:latin typeface="Consolas"/>
              </a:rPr>
              <a:t>2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+ </a:t>
            </a:r>
            <a:r>
              <a:rPr lang="en-US" altLang="ja-JP" sz="1600" dirty="0" err="1">
                <a:solidFill>
                  <a:srgbClr val="9CDCFE"/>
                </a:solidFill>
                <a:latin typeface="Consolas"/>
              </a:rPr>
              <a:t>textWidth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/ </a:t>
            </a:r>
            <a:r>
              <a:rPr lang="en-US" altLang="ja-JP" sz="1600" dirty="0">
                <a:solidFill>
                  <a:srgbClr val="B5CEA8"/>
                </a:solidFill>
                <a:latin typeface="Consolas"/>
              </a:rPr>
              <a:t>2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+ </a:t>
            </a:r>
            <a:r>
              <a:rPr lang="en-US" altLang="ja-JP" sz="1600" dirty="0">
                <a:solidFill>
                  <a:srgbClr val="B5CEA8"/>
                </a:solidFill>
                <a:latin typeface="Consolas"/>
              </a:rPr>
              <a:t>20f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ja-JP" sz="1600" dirty="0">
                <a:solidFill>
                  <a:srgbClr val="B5CEA8"/>
                </a:solidFill>
                <a:latin typeface="Consolas"/>
              </a:rPr>
              <a:t>0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ja-JP" sz="1600" dirty="0">
                <a:solidFill>
                  <a:srgbClr val="B5CEA8"/>
                </a:solidFill>
                <a:latin typeface="Consolas"/>
              </a:rPr>
              <a:t>0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);</a:t>
            </a: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       }</a:t>
            </a: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   }</a:t>
            </a: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}</a:t>
            </a:r>
          </a:p>
          <a:p>
            <a:endParaRPr lang="en-US" altLang="ja-JP" dirty="0" smtClean="0">
              <a:solidFill>
                <a:srgbClr val="4EC9B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9037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技術②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2D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上に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3D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キャラクターを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表示</a:t>
            </a:r>
            <a:endParaRPr kumimoji="1" lang="en-US" altLang="ja-JP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3DUI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576" y="2348880"/>
            <a:ext cx="7371871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3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技術②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2D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上に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3D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キャラクターを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表示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kumimoji="1" lang="ja-JP" altLang="en-US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kumimoji="1" lang="en-US" altLang="ja-JP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Render Texture</a:t>
            </a:r>
            <a:r>
              <a:rPr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 「</a:t>
            </a:r>
            <a:r>
              <a:rPr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3DUI</a:t>
            </a:r>
            <a:r>
              <a:rPr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」</a:t>
            </a:r>
            <a:r>
              <a:rPr kumimoji="1" lang="ja-JP" altLang="en-US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を作成</a:t>
            </a:r>
            <a:endParaRPr kumimoji="1" lang="en-US" altLang="ja-JP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参考</a:t>
            </a:r>
            <a:endParaRPr kumimoji="1" lang="en-US" altLang="ja-JP" sz="2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</a:t>
            </a:r>
            <a:r>
              <a:rPr lang="en-US" altLang="ja-JP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http</a:t>
            </a:r>
            <a:r>
              <a:rPr lang="en-US" altLang="ja-JP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://</a:t>
            </a:r>
            <a:r>
              <a:rPr lang="en-US" altLang="ja-JP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siguma-sig.hatenablog.com/entry/2018/09/08/232654</a:t>
            </a:r>
            <a:endParaRPr kumimoji="1"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" t="26662" r="85451" b="56608"/>
          <a:stretch/>
        </p:blipFill>
        <p:spPr bwMode="auto">
          <a:xfrm>
            <a:off x="683567" y="2708920"/>
            <a:ext cx="2411929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64" t="68598" b="28410"/>
          <a:stretch/>
        </p:blipFill>
        <p:spPr bwMode="auto">
          <a:xfrm>
            <a:off x="3766838" y="2800768"/>
            <a:ext cx="4487256" cy="39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四角形吹き出し 4"/>
          <p:cNvSpPr/>
          <p:nvPr/>
        </p:nvSpPr>
        <p:spPr>
          <a:xfrm>
            <a:off x="3635896" y="2708920"/>
            <a:ext cx="4824536" cy="576064"/>
          </a:xfrm>
          <a:prstGeom prst="wedgeRectCallout">
            <a:avLst>
              <a:gd name="adj1" fmla="val -66172"/>
              <a:gd name="adj2" fmla="val 22825"/>
            </a:avLst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00" t="57535" b="36593"/>
          <a:stretch/>
        </p:blipFill>
        <p:spPr bwMode="auto">
          <a:xfrm>
            <a:off x="3766837" y="4425838"/>
            <a:ext cx="4487257" cy="65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四角形吹き出し 10"/>
          <p:cNvSpPr/>
          <p:nvPr/>
        </p:nvSpPr>
        <p:spPr>
          <a:xfrm>
            <a:off x="3616803" y="4353830"/>
            <a:ext cx="4824536" cy="803362"/>
          </a:xfrm>
          <a:prstGeom prst="wedgeRectCallout">
            <a:avLst>
              <a:gd name="adj1" fmla="val -65866"/>
              <a:gd name="adj2" fmla="val 13646"/>
            </a:avLst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680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クラリティ">
  <a:themeElements>
    <a:clrScheme name="クラリティ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クラシック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クラリティ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312</TotalTime>
  <Words>296</Words>
  <Application>Microsoft Office PowerPoint</Application>
  <PresentationFormat>画面に合わせる (4:3)</PresentationFormat>
  <Paragraphs>127</Paragraphs>
  <Slides>19</Slides>
  <Notes>0</Notes>
  <HiddenSlides>0</HiddenSlides>
  <MMClips>6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1" baseType="lpstr">
      <vt:lpstr>クラリティ</vt:lpstr>
      <vt:lpstr>ワークシート</vt:lpstr>
      <vt:lpstr>　　　制作発表</vt:lpstr>
      <vt:lpstr>目次</vt:lpstr>
      <vt:lpstr>ゲーム説明</vt:lpstr>
      <vt:lpstr>ゲーム説明</vt:lpstr>
      <vt:lpstr>独自性（こだわり）</vt:lpstr>
      <vt:lpstr>プログラミング技術①</vt:lpstr>
      <vt:lpstr>プログラミング技術①</vt:lpstr>
      <vt:lpstr>プログラミング技術②</vt:lpstr>
      <vt:lpstr>プログラミング技術②</vt:lpstr>
      <vt:lpstr>プログラミング技術③</vt:lpstr>
      <vt:lpstr>プログラミング技術④</vt:lpstr>
      <vt:lpstr>プログラミング技術④</vt:lpstr>
      <vt:lpstr>プログラミング技術⑤</vt:lpstr>
      <vt:lpstr>最後の方までプレイすると</vt:lpstr>
      <vt:lpstr>制作を続けるなら・・・</vt:lpstr>
      <vt:lpstr>開発スケジュール</vt:lpstr>
      <vt:lpstr>使用素材（アセット等）</vt:lpstr>
      <vt:lpstr>まとめ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202011game</dc:creator>
  <cp:lastModifiedBy>202011game</cp:lastModifiedBy>
  <cp:revision>65</cp:revision>
  <dcterms:created xsi:type="dcterms:W3CDTF">2021-05-10T08:38:13Z</dcterms:created>
  <dcterms:modified xsi:type="dcterms:W3CDTF">2021-05-11T10:32:18Z</dcterms:modified>
</cp:coreProperties>
</file>